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DM Sans Semi Bold" charset="0"/>
      <p:regular r:id="rId15"/>
    </p:embeddedFont>
    <p:embeddedFont>
      <p:font typeface="Calibri" pitchFamily="34" charset="0"/>
      <p:regular r:id="rId16"/>
      <p:bold r:id="rId17"/>
      <p:italic r:id="rId18"/>
      <p:boldItalic r:id="rId19"/>
    </p:embeddedFont>
    <p:embeddedFont>
      <p:font typeface="Inter Medium"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11"/>
    <p:restoredTop sz="94610"/>
  </p:normalViewPr>
  <p:slideViewPr>
    <p:cSldViewPr snapToGrid="0" snapToObjects="1">
      <p:cViewPr varScale="1">
        <p:scale>
          <a:sx n="65" d="100"/>
          <a:sy n="65" d="100"/>
        </p:scale>
        <p:origin x="-1056" y="-11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training loss and accuracy over epochs without using feature extraction.
We can see that without feature extraction, the model converges more slowly and the accuracy improvements are limited.
The slower convergence and limited accuracy gains indicate that feature extraction is an important component for improving the model's performance.
Understanding these trends will help us make informed decisions about how to structure the model architecture and training process.
</a:t>
            </a:r>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27409"/>
            <a:ext cx="7463671"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Ocular Disease Recognition</a:t>
            </a:r>
            <a:endParaRPr lang="en-US" sz="4450" dirty="0"/>
          </a:p>
        </p:txBody>
      </p:sp>
      <p:sp>
        <p:nvSpPr>
          <p:cNvPr id="4" name="Text 1"/>
          <p:cNvSpPr/>
          <p:nvPr/>
        </p:nvSpPr>
        <p:spPr>
          <a:xfrm>
            <a:off x="793790" y="3176349"/>
            <a:ext cx="7556421"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Inter Medium" pitchFamily="34" charset="0"/>
                <a:ea typeface="Inter Medium" pitchFamily="34" charset="-122"/>
                <a:cs typeface="Inter Medium" pitchFamily="34" charset="-120"/>
              </a:rPr>
              <a:t>Netaji Subhas University Of Technology</a:t>
            </a:r>
            <a:endParaRPr lang="en-US" sz="2200" dirty="0"/>
          </a:p>
        </p:txBody>
      </p:sp>
      <p:sp>
        <p:nvSpPr>
          <p:cNvPr id="5" name="Text 2"/>
          <p:cNvSpPr/>
          <p:nvPr/>
        </p:nvSpPr>
        <p:spPr>
          <a:xfrm>
            <a:off x="793790" y="3885009"/>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64646"/>
                </a:solidFill>
                <a:latin typeface="Inter Medium" pitchFamily="34" charset="0"/>
                <a:ea typeface="Inter Medium" pitchFamily="34" charset="-122"/>
                <a:cs typeface="Inter Medium" pitchFamily="34" charset="-120"/>
              </a:rPr>
              <a:t>Guddi Urf Aarti - 2022UCA1960</a:t>
            </a:r>
            <a:endParaRPr lang="en-US" sz="1750" dirty="0"/>
          </a:p>
        </p:txBody>
      </p:sp>
      <p:sp>
        <p:nvSpPr>
          <p:cNvPr id="6" name="Text 3"/>
          <p:cNvSpPr/>
          <p:nvPr/>
        </p:nvSpPr>
        <p:spPr>
          <a:xfrm>
            <a:off x="793790" y="450306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64646"/>
                </a:solidFill>
                <a:latin typeface="Inter Medium" pitchFamily="34" charset="0"/>
                <a:ea typeface="Inter Medium" pitchFamily="34" charset="-122"/>
                <a:cs typeface="Inter Medium" pitchFamily="34" charset="-120"/>
              </a:rPr>
              <a:t>Suhani Yadav - 2022UCA1904</a:t>
            </a:r>
            <a:endParaRPr lang="en-US" sz="1750" dirty="0"/>
          </a:p>
        </p:txBody>
      </p:sp>
      <p:sp>
        <p:nvSpPr>
          <p:cNvPr id="7" name="Text 4"/>
          <p:cNvSpPr/>
          <p:nvPr/>
        </p:nvSpPr>
        <p:spPr>
          <a:xfrm>
            <a:off x="793790" y="512111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64646"/>
                </a:solidFill>
                <a:latin typeface="Inter Medium" pitchFamily="34" charset="0"/>
                <a:ea typeface="Inter Medium" pitchFamily="34" charset="-122"/>
                <a:cs typeface="Inter Medium" pitchFamily="34" charset="-120"/>
              </a:rPr>
              <a:t>Pranshu Kumar - 2021UCA1889</a:t>
            </a:r>
            <a:endParaRPr lang="en-US" sz="1750" dirty="0"/>
          </a:p>
        </p:txBody>
      </p:sp>
      <p:sp>
        <p:nvSpPr>
          <p:cNvPr id="8" name="Text 5"/>
          <p:cNvSpPr/>
          <p:nvPr/>
        </p:nvSpPr>
        <p:spPr>
          <a:xfrm>
            <a:off x="793790" y="5739170"/>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2573" y="457676"/>
            <a:ext cx="5347335" cy="338138"/>
          </a:xfrm>
          <a:prstGeom prst="rect">
            <a:avLst/>
          </a:prstGeom>
          <a:noFill/>
          <a:ln/>
        </p:spPr>
        <p:txBody>
          <a:bodyPr wrap="none" lIns="0" tIns="0" rIns="0" bIns="0" rtlCol="0" anchor="t"/>
          <a:lstStyle/>
          <a:p>
            <a:pPr marL="0" indent="0" algn="l">
              <a:lnSpc>
                <a:spcPts val="2650"/>
              </a:lnSpc>
              <a:buNone/>
            </a:pPr>
            <a:r>
              <a:rPr lang="en-US" sz="2100" dirty="0">
                <a:solidFill>
                  <a:srgbClr val="030303"/>
                </a:solidFill>
                <a:latin typeface="DM Sans Semi Bold" pitchFamily="34" charset="0"/>
                <a:ea typeface="DM Sans Semi Bold" pitchFamily="34" charset="-122"/>
                <a:cs typeface="DM Sans Semi Bold" pitchFamily="34" charset="-120"/>
              </a:rPr>
              <a:t>Confusion Matrices with and without LBP</a:t>
            </a:r>
            <a:endParaRPr lang="en-US" sz="2100" dirty="0"/>
          </a:p>
        </p:txBody>
      </p:sp>
      <p:sp>
        <p:nvSpPr>
          <p:cNvPr id="3" name="Text 1"/>
          <p:cNvSpPr/>
          <p:nvPr/>
        </p:nvSpPr>
        <p:spPr>
          <a:xfrm>
            <a:off x="582573" y="1066205"/>
            <a:ext cx="1352431" cy="169069"/>
          </a:xfrm>
          <a:prstGeom prst="rect">
            <a:avLst/>
          </a:prstGeom>
          <a:noFill/>
          <a:ln/>
        </p:spPr>
        <p:txBody>
          <a:bodyPr wrap="none" lIns="0" tIns="0" rIns="0" bIns="0" rtlCol="0" anchor="t"/>
          <a:lstStyle/>
          <a:p>
            <a:pPr marL="0" indent="0" algn="l">
              <a:lnSpc>
                <a:spcPts val="1300"/>
              </a:lnSpc>
              <a:buNone/>
            </a:pPr>
            <a:r>
              <a:rPr lang="en-US" sz="1050" dirty="0">
                <a:solidFill>
                  <a:srgbClr val="030303"/>
                </a:solidFill>
                <a:latin typeface="DM Sans Semi Bold" pitchFamily="34" charset="0"/>
                <a:ea typeface="DM Sans Semi Bold" pitchFamily="34" charset="-122"/>
                <a:cs typeface="DM Sans Semi Bold" pitchFamily="34" charset="-120"/>
              </a:rPr>
              <a:t>Without LBP</a:t>
            </a:r>
            <a:endParaRPr lang="en-US" sz="1050" dirty="0"/>
          </a:p>
        </p:txBody>
      </p:sp>
      <p:pic>
        <p:nvPicPr>
          <p:cNvPr id="4" name="Image 0" descr="preencoded.png"/>
          <p:cNvPicPr>
            <a:picLocks noChangeAspect="1"/>
          </p:cNvPicPr>
          <p:nvPr/>
        </p:nvPicPr>
        <p:blipFill>
          <a:blip r:embed="rId3"/>
          <a:stretch>
            <a:fillRect/>
          </a:stretch>
        </p:blipFill>
        <p:spPr>
          <a:xfrm>
            <a:off x="582573" y="1356955"/>
            <a:ext cx="3512820" cy="3474720"/>
          </a:xfrm>
          <a:prstGeom prst="rect">
            <a:avLst/>
          </a:prstGeom>
        </p:spPr>
      </p:pic>
      <p:pic>
        <p:nvPicPr>
          <p:cNvPr id="5" name="Image 1" descr="preencoded.png"/>
          <p:cNvPicPr>
            <a:picLocks noChangeAspect="1"/>
          </p:cNvPicPr>
          <p:nvPr/>
        </p:nvPicPr>
        <p:blipFill>
          <a:blip r:embed="rId4"/>
          <a:stretch>
            <a:fillRect/>
          </a:stretch>
        </p:blipFill>
        <p:spPr>
          <a:xfrm>
            <a:off x="582573" y="4953357"/>
            <a:ext cx="3512820" cy="3474720"/>
          </a:xfrm>
          <a:prstGeom prst="rect">
            <a:avLst/>
          </a:prstGeom>
        </p:spPr>
      </p:pic>
      <p:sp>
        <p:nvSpPr>
          <p:cNvPr id="6" name="Text 2"/>
          <p:cNvSpPr/>
          <p:nvPr/>
        </p:nvSpPr>
        <p:spPr>
          <a:xfrm>
            <a:off x="582573" y="8549759"/>
            <a:ext cx="6600706" cy="173117"/>
          </a:xfrm>
          <a:prstGeom prst="rect">
            <a:avLst/>
          </a:prstGeom>
          <a:noFill/>
          <a:ln/>
        </p:spPr>
        <p:txBody>
          <a:bodyPr wrap="none" lIns="0" tIns="0" rIns="0" bIns="0" rtlCol="0" anchor="t"/>
          <a:lstStyle/>
          <a:p>
            <a:pPr marL="0" indent="0" algn="l">
              <a:lnSpc>
                <a:spcPts val="1350"/>
              </a:lnSpc>
              <a:buNone/>
            </a:pPr>
            <a:r>
              <a:rPr lang="en-US" sz="850" dirty="0">
                <a:solidFill>
                  <a:srgbClr val="464646"/>
                </a:solidFill>
                <a:latin typeface="Inter Medium" pitchFamily="34" charset="0"/>
                <a:ea typeface="Inter Medium" pitchFamily="34" charset="-122"/>
                <a:cs typeface="Inter Medium" pitchFamily="34" charset="-120"/>
              </a:rPr>
              <a:t>VGG19 and ResNet50 confusion matrices reveal baseline predictions.</a:t>
            </a:r>
            <a:endParaRPr lang="en-US" sz="850" dirty="0"/>
          </a:p>
        </p:txBody>
      </p:sp>
      <p:sp>
        <p:nvSpPr>
          <p:cNvPr id="7" name="Text 3"/>
          <p:cNvSpPr/>
          <p:nvPr/>
        </p:nvSpPr>
        <p:spPr>
          <a:xfrm>
            <a:off x="7454741" y="1066205"/>
            <a:ext cx="1352431" cy="169069"/>
          </a:xfrm>
          <a:prstGeom prst="rect">
            <a:avLst/>
          </a:prstGeom>
          <a:noFill/>
          <a:ln/>
        </p:spPr>
        <p:txBody>
          <a:bodyPr wrap="none" lIns="0" tIns="0" rIns="0" bIns="0" rtlCol="0" anchor="t"/>
          <a:lstStyle/>
          <a:p>
            <a:pPr marL="0" indent="0" algn="l">
              <a:lnSpc>
                <a:spcPts val="1300"/>
              </a:lnSpc>
              <a:buNone/>
            </a:pPr>
            <a:r>
              <a:rPr lang="en-US" sz="1050" dirty="0">
                <a:solidFill>
                  <a:srgbClr val="030303"/>
                </a:solidFill>
                <a:latin typeface="DM Sans Semi Bold" pitchFamily="34" charset="0"/>
                <a:ea typeface="DM Sans Semi Bold" pitchFamily="34" charset="-122"/>
                <a:cs typeface="DM Sans Semi Bold" pitchFamily="34" charset="-120"/>
              </a:rPr>
              <a:t>With LBP</a:t>
            </a:r>
            <a:endParaRPr lang="en-US" sz="1050" dirty="0"/>
          </a:p>
        </p:txBody>
      </p:sp>
      <p:pic>
        <p:nvPicPr>
          <p:cNvPr id="8" name="Image 2" descr="preencoded.png"/>
          <p:cNvPicPr>
            <a:picLocks noChangeAspect="1"/>
          </p:cNvPicPr>
          <p:nvPr/>
        </p:nvPicPr>
        <p:blipFill>
          <a:blip r:embed="rId5"/>
          <a:stretch>
            <a:fillRect/>
          </a:stretch>
        </p:blipFill>
        <p:spPr>
          <a:xfrm>
            <a:off x="7454741" y="1356955"/>
            <a:ext cx="3489960" cy="3451860"/>
          </a:xfrm>
          <a:prstGeom prst="rect">
            <a:avLst/>
          </a:prstGeom>
        </p:spPr>
      </p:pic>
      <p:pic>
        <p:nvPicPr>
          <p:cNvPr id="9" name="Image 3" descr="preencoded.png"/>
          <p:cNvPicPr>
            <a:picLocks noChangeAspect="1"/>
          </p:cNvPicPr>
          <p:nvPr/>
        </p:nvPicPr>
        <p:blipFill>
          <a:blip r:embed="rId6"/>
          <a:stretch>
            <a:fillRect/>
          </a:stretch>
        </p:blipFill>
        <p:spPr>
          <a:xfrm>
            <a:off x="7454741" y="4930497"/>
            <a:ext cx="3512820" cy="3474720"/>
          </a:xfrm>
          <a:prstGeom prst="rect">
            <a:avLst/>
          </a:prstGeom>
        </p:spPr>
      </p:pic>
      <p:sp>
        <p:nvSpPr>
          <p:cNvPr id="10" name="Text 4"/>
          <p:cNvSpPr/>
          <p:nvPr/>
        </p:nvSpPr>
        <p:spPr>
          <a:xfrm>
            <a:off x="7454741" y="8526899"/>
            <a:ext cx="6600706" cy="173117"/>
          </a:xfrm>
          <a:prstGeom prst="rect">
            <a:avLst/>
          </a:prstGeom>
          <a:noFill/>
          <a:ln/>
        </p:spPr>
        <p:txBody>
          <a:bodyPr wrap="none" lIns="0" tIns="0" rIns="0" bIns="0" rtlCol="0" anchor="t"/>
          <a:lstStyle/>
          <a:p>
            <a:pPr marL="0" indent="0" algn="l">
              <a:lnSpc>
                <a:spcPts val="1350"/>
              </a:lnSpc>
              <a:buNone/>
            </a:pPr>
            <a:r>
              <a:rPr lang="en-US" sz="850" dirty="0">
                <a:solidFill>
                  <a:srgbClr val="464646"/>
                </a:solidFill>
                <a:latin typeface="Inter Medium" pitchFamily="34" charset="0"/>
                <a:ea typeface="Inter Medium" pitchFamily="34" charset="-122"/>
                <a:cs typeface="Inter Medium" pitchFamily="34" charset="-120"/>
              </a:rPr>
              <a:t>VGG19 and ResNet50 confusion matrices improved classification accuracy is evident with LBP features.</a:t>
            </a:r>
            <a:endParaRPr lang="en-US" sz="850" dirty="0"/>
          </a:p>
        </p:txBody>
      </p:sp>
      <p:sp>
        <p:nvSpPr>
          <p:cNvPr id="11" name="Rectangle 10"/>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8039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Result Comparison</a:t>
            </a:r>
            <a:endParaRPr lang="en-US" sz="4450" dirty="0"/>
          </a:p>
        </p:txBody>
      </p:sp>
      <p:sp>
        <p:nvSpPr>
          <p:cNvPr id="3" name="Text 1"/>
          <p:cNvSpPr/>
          <p:nvPr/>
        </p:nvSpPr>
        <p:spPr>
          <a:xfrm>
            <a:off x="793790" y="25561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Without LBP</a:t>
            </a:r>
            <a:endParaRPr lang="en-US" sz="2200" dirty="0"/>
          </a:p>
        </p:txBody>
      </p:sp>
      <p:pic>
        <p:nvPicPr>
          <p:cNvPr id="4" name="Image 0" descr="preencoded.png"/>
          <p:cNvPicPr>
            <a:picLocks noChangeAspect="1"/>
          </p:cNvPicPr>
          <p:nvPr/>
        </p:nvPicPr>
        <p:blipFill>
          <a:blip r:embed="rId3"/>
          <a:stretch>
            <a:fillRect/>
          </a:stretch>
        </p:blipFill>
        <p:spPr>
          <a:xfrm>
            <a:off x="793790" y="3165634"/>
            <a:ext cx="6244709" cy="2872621"/>
          </a:xfrm>
          <a:prstGeom prst="rect">
            <a:avLst/>
          </a:prstGeom>
        </p:spPr>
      </p:pic>
      <p:sp>
        <p:nvSpPr>
          <p:cNvPr id="5" name="Text 2"/>
          <p:cNvSpPr/>
          <p:nvPr/>
        </p:nvSpPr>
        <p:spPr>
          <a:xfrm>
            <a:off x="793790" y="629340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Models show moderate accuracy and loss values.</a:t>
            </a:r>
            <a:endParaRPr lang="en-US" sz="1750" dirty="0"/>
          </a:p>
        </p:txBody>
      </p:sp>
      <p:sp>
        <p:nvSpPr>
          <p:cNvPr id="6" name="Text 3"/>
          <p:cNvSpPr/>
          <p:nvPr/>
        </p:nvSpPr>
        <p:spPr>
          <a:xfrm>
            <a:off x="7599521" y="25561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With LBP</a:t>
            </a:r>
            <a:endParaRPr lang="en-US" sz="2200" dirty="0"/>
          </a:p>
        </p:txBody>
      </p:sp>
      <p:pic>
        <p:nvPicPr>
          <p:cNvPr id="7" name="Image 1" descr="preencoded.png"/>
          <p:cNvPicPr>
            <a:picLocks noChangeAspect="1"/>
          </p:cNvPicPr>
          <p:nvPr/>
        </p:nvPicPr>
        <p:blipFill>
          <a:blip r:embed="rId4"/>
          <a:stretch>
            <a:fillRect/>
          </a:stretch>
        </p:blipFill>
        <p:spPr>
          <a:xfrm>
            <a:off x="7599521" y="3165634"/>
            <a:ext cx="5852160" cy="2598420"/>
          </a:xfrm>
          <a:prstGeom prst="rect">
            <a:avLst/>
          </a:prstGeom>
        </p:spPr>
      </p:pic>
      <p:sp>
        <p:nvSpPr>
          <p:cNvPr id="8" name="Text 4"/>
          <p:cNvSpPr/>
          <p:nvPr/>
        </p:nvSpPr>
        <p:spPr>
          <a:xfrm>
            <a:off x="7599521" y="6019205"/>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LBP integration significantly enhances model performance.</a:t>
            </a:r>
            <a:endParaRPr lang="en-US" sz="1750" dirty="0"/>
          </a:p>
        </p:txBody>
      </p:sp>
      <p:sp>
        <p:nvSpPr>
          <p:cNvPr id="9" name="Rectangle 8"/>
          <p:cNvSpPr/>
          <p:nvPr/>
        </p:nvSpPr>
        <p:spPr>
          <a:xfrm>
            <a:off x="12654116" y="7550500"/>
            <a:ext cx="1976284" cy="6496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654116" y="7550500"/>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3201233"/>
            <a:ext cx="6083379" cy="637937"/>
          </a:xfrm>
          <a:prstGeom prst="rect">
            <a:avLst/>
          </a:prstGeom>
          <a:noFill/>
          <a:ln/>
        </p:spPr>
        <p:txBody>
          <a:bodyPr wrap="none" lIns="0" tIns="0" rIns="0" bIns="0" rtlCol="0" anchor="t"/>
          <a:lstStyle/>
          <a:p>
            <a:pPr marL="0" indent="0" algn="l">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Novelty of Our Approach</a:t>
            </a:r>
            <a:endParaRPr lang="en-US" sz="4000" dirty="0"/>
          </a:p>
        </p:txBody>
      </p:sp>
      <p:sp>
        <p:nvSpPr>
          <p:cNvPr id="4" name="Text 1"/>
          <p:cNvSpPr/>
          <p:nvPr/>
        </p:nvSpPr>
        <p:spPr>
          <a:xfrm>
            <a:off x="793790" y="4145280"/>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Use of LBP feature extraction is a key innovation in this work.</a:t>
            </a:r>
            <a:endParaRPr lang="en-US" sz="1600" dirty="0"/>
          </a:p>
        </p:txBody>
      </p:sp>
      <p:sp>
        <p:nvSpPr>
          <p:cNvPr id="5" name="Text 2"/>
          <p:cNvSpPr/>
          <p:nvPr/>
        </p:nvSpPr>
        <p:spPr>
          <a:xfrm>
            <a:off x="793790" y="4701540"/>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Previously used techniques directly used the images without feature extraction.</a:t>
            </a:r>
            <a:endParaRPr lang="en-US" sz="1600" dirty="0"/>
          </a:p>
        </p:txBody>
      </p:sp>
      <p:sp>
        <p:nvSpPr>
          <p:cNvPr id="6" name="Text 3"/>
          <p:cNvSpPr/>
          <p:nvPr/>
        </p:nvSpPr>
        <p:spPr>
          <a:xfrm>
            <a:off x="793790" y="5257800"/>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But here we extracted the features using LBP(Local Binary Pattern) which helped in reducing the loss value.</a:t>
            </a:r>
            <a:endParaRPr lang="en-US" sz="1600" dirty="0"/>
          </a:p>
        </p:txBody>
      </p:sp>
      <p:sp>
        <p:nvSpPr>
          <p:cNvPr id="7" name="Text 4"/>
          <p:cNvSpPr/>
          <p:nvPr/>
        </p:nvSpPr>
        <p:spPr>
          <a:xfrm>
            <a:off x="793790" y="5814060"/>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The main idea behind LBP is to describe the neighborhood of image elements using binary codes. This method is usually used to study their local properties and identify the characteristics of individual parts of the image.</a:t>
            </a:r>
            <a:endParaRPr lang="en-US" sz="1600" dirty="0"/>
          </a:p>
        </p:txBody>
      </p:sp>
      <p:sp>
        <p:nvSpPr>
          <p:cNvPr id="8" name="Text 5"/>
          <p:cNvSpPr/>
          <p:nvPr/>
        </p:nvSpPr>
        <p:spPr>
          <a:xfrm>
            <a:off x="793790" y="6697027"/>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LBP encodes local texture as binary codes, improving model accuracy.</a:t>
            </a:r>
            <a:endParaRPr lang="en-US" sz="1600" dirty="0"/>
          </a:p>
        </p:txBody>
      </p:sp>
      <p:sp>
        <p:nvSpPr>
          <p:cNvPr id="9" name="Text 6"/>
          <p:cNvSpPr/>
          <p:nvPr/>
        </p:nvSpPr>
        <p:spPr>
          <a:xfrm>
            <a:off x="793790" y="7268036"/>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This approach reduces loss and computational complexity effectively.</a:t>
            </a:r>
            <a:endParaRPr lang="en-US" sz="1600" dirty="0"/>
          </a:p>
        </p:txBody>
      </p:sp>
      <p:sp>
        <p:nvSpPr>
          <p:cNvPr id="10" name="Rectangle 9"/>
          <p:cNvSpPr/>
          <p:nvPr/>
        </p:nvSpPr>
        <p:spPr>
          <a:xfrm>
            <a:off x="12654116" y="7579996"/>
            <a:ext cx="1976284" cy="6496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975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Problem Statement</a:t>
            </a:r>
            <a:endParaRPr lang="en-US" sz="4450" dirty="0"/>
          </a:p>
        </p:txBody>
      </p:sp>
      <p:sp>
        <p:nvSpPr>
          <p:cNvPr id="4" name="Shape 1"/>
          <p:cNvSpPr/>
          <p:nvPr/>
        </p:nvSpPr>
        <p:spPr>
          <a:xfrm>
            <a:off x="793790" y="1948696"/>
            <a:ext cx="3664863" cy="3121462"/>
          </a:xfrm>
          <a:prstGeom prst="roundRect">
            <a:avLst>
              <a:gd name="adj" fmla="val 1090"/>
            </a:avLst>
          </a:prstGeom>
          <a:solidFill>
            <a:srgbClr val="F2EEEE"/>
          </a:solidFill>
          <a:ln/>
        </p:spPr>
      </p:sp>
      <p:sp>
        <p:nvSpPr>
          <p:cNvPr id="5" name="Text 2"/>
          <p:cNvSpPr/>
          <p:nvPr/>
        </p:nvSpPr>
        <p:spPr>
          <a:xfrm>
            <a:off x="1020604" y="21755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Global Challenge</a:t>
            </a:r>
            <a:endParaRPr lang="en-US" sz="2200" dirty="0"/>
          </a:p>
        </p:txBody>
      </p:sp>
      <p:sp>
        <p:nvSpPr>
          <p:cNvPr id="6" name="Text 3"/>
          <p:cNvSpPr/>
          <p:nvPr/>
        </p:nvSpPr>
        <p:spPr>
          <a:xfrm>
            <a:off x="1020604" y="2665928"/>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2.2 billion people have visual impairments globally.</a:t>
            </a:r>
            <a:endParaRPr lang="en-US" sz="1750" dirty="0"/>
          </a:p>
        </p:txBody>
      </p:sp>
      <p:sp>
        <p:nvSpPr>
          <p:cNvPr id="7" name="Text 4"/>
          <p:cNvSpPr/>
          <p:nvPr/>
        </p:nvSpPr>
        <p:spPr>
          <a:xfrm>
            <a:off x="1020604" y="3527822"/>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At least 1 billion cases could have been avoided with early diagnosis.</a:t>
            </a:r>
            <a:endParaRPr lang="en-US" sz="1750" dirty="0"/>
          </a:p>
        </p:txBody>
      </p:sp>
      <p:sp>
        <p:nvSpPr>
          <p:cNvPr id="8" name="Shape 5"/>
          <p:cNvSpPr/>
          <p:nvPr/>
        </p:nvSpPr>
        <p:spPr>
          <a:xfrm>
            <a:off x="4685467" y="1948696"/>
            <a:ext cx="3664863" cy="3121462"/>
          </a:xfrm>
          <a:prstGeom prst="roundRect">
            <a:avLst>
              <a:gd name="adj" fmla="val 1090"/>
            </a:avLst>
          </a:prstGeom>
          <a:solidFill>
            <a:srgbClr val="F2EEEE"/>
          </a:solidFill>
          <a:ln/>
        </p:spPr>
      </p:sp>
      <p:sp>
        <p:nvSpPr>
          <p:cNvPr id="9" name="Text 6"/>
          <p:cNvSpPr/>
          <p:nvPr/>
        </p:nvSpPr>
        <p:spPr>
          <a:xfrm>
            <a:off x="4912281" y="21755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Preventable Cases</a:t>
            </a:r>
            <a:endParaRPr lang="en-US" sz="2200" dirty="0"/>
          </a:p>
        </p:txBody>
      </p:sp>
      <p:sp>
        <p:nvSpPr>
          <p:cNvPr id="10" name="Text 7"/>
          <p:cNvSpPr/>
          <p:nvPr/>
        </p:nvSpPr>
        <p:spPr>
          <a:xfrm>
            <a:off x="4912281" y="2665928"/>
            <a:ext cx="3211235" cy="217741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Ocular diseases can be very severe and lead to blindness. Therefore, early identification of the disease can lessen the severity of the condition.</a:t>
            </a:r>
            <a:endParaRPr lang="en-US" sz="1750" dirty="0"/>
          </a:p>
        </p:txBody>
      </p:sp>
      <p:sp>
        <p:nvSpPr>
          <p:cNvPr id="11" name="Shape 8"/>
          <p:cNvSpPr/>
          <p:nvPr/>
        </p:nvSpPr>
        <p:spPr>
          <a:xfrm>
            <a:off x="793790" y="5296972"/>
            <a:ext cx="7556421" cy="2032754"/>
          </a:xfrm>
          <a:prstGeom prst="roundRect">
            <a:avLst>
              <a:gd name="adj" fmla="val 1674"/>
            </a:avLst>
          </a:prstGeom>
          <a:solidFill>
            <a:srgbClr val="F2EEEE"/>
          </a:solidFill>
          <a:ln/>
        </p:spPr>
      </p:sp>
      <p:sp>
        <p:nvSpPr>
          <p:cNvPr id="12" name="Text 9"/>
          <p:cNvSpPr/>
          <p:nvPr/>
        </p:nvSpPr>
        <p:spPr>
          <a:xfrm>
            <a:off x="1020604" y="55237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Our Approach</a:t>
            </a:r>
            <a:endParaRPr lang="en-US" sz="2200" dirty="0"/>
          </a:p>
        </p:txBody>
      </p:sp>
      <p:sp>
        <p:nvSpPr>
          <p:cNvPr id="13" name="Text 10"/>
          <p:cNvSpPr/>
          <p:nvPr/>
        </p:nvSpPr>
        <p:spPr>
          <a:xfrm>
            <a:off x="1020604" y="6014204"/>
            <a:ext cx="7102793"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We have solved this problem using some Deep Learning models to predict whether an image belongs to Normal or Cataract category and also made a comparison among them.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3324939"/>
            <a:ext cx="5103614" cy="637937"/>
          </a:xfrm>
          <a:prstGeom prst="rect">
            <a:avLst/>
          </a:prstGeom>
          <a:noFill/>
          <a:ln/>
        </p:spPr>
        <p:txBody>
          <a:bodyPr wrap="none" lIns="0" tIns="0" rIns="0" bIns="0" rtlCol="0" anchor="t"/>
          <a:lstStyle/>
          <a:p>
            <a:pPr marL="0" indent="0" algn="l">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Introduction</a:t>
            </a:r>
            <a:endParaRPr lang="en-US" sz="4000" dirty="0"/>
          </a:p>
        </p:txBody>
      </p:sp>
      <p:sp>
        <p:nvSpPr>
          <p:cNvPr id="4" name="Shape 1"/>
          <p:cNvSpPr/>
          <p:nvPr/>
        </p:nvSpPr>
        <p:spPr>
          <a:xfrm>
            <a:off x="793790" y="4498538"/>
            <a:ext cx="459224" cy="459224"/>
          </a:xfrm>
          <a:prstGeom prst="roundRect">
            <a:avLst>
              <a:gd name="adj" fmla="val 6668"/>
            </a:avLst>
          </a:prstGeom>
          <a:solidFill>
            <a:srgbClr val="F2EEEE"/>
          </a:solidFill>
          <a:ln/>
        </p:spPr>
      </p:sp>
      <p:sp>
        <p:nvSpPr>
          <p:cNvPr id="5" name="Text 2"/>
          <p:cNvSpPr/>
          <p:nvPr/>
        </p:nvSpPr>
        <p:spPr>
          <a:xfrm>
            <a:off x="1457087" y="4498538"/>
            <a:ext cx="3397091" cy="318849"/>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Increasing Ocular Disorders</a:t>
            </a:r>
            <a:endParaRPr lang="en-US" sz="2000" dirty="0"/>
          </a:p>
        </p:txBody>
      </p:sp>
      <p:sp>
        <p:nvSpPr>
          <p:cNvPr id="6" name="Text 3"/>
          <p:cNvSpPr/>
          <p:nvPr/>
        </p:nvSpPr>
        <p:spPr>
          <a:xfrm>
            <a:off x="1457087" y="4939784"/>
            <a:ext cx="3548301" cy="1960245"/>
          </a:xfrm>
          <a:prstGeom prst="rect">
            <a:avLst/>
          </a:prstGeom>
          <a:noFill/>
          <a:ln/>
        </p:spPr>
        <p:txBody>
          <a:bodyPr wrap="squar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Ocular disorders have become more prevalent throughout time, with one of the causes being changes in human behaviour patterns brought on by technology and the creation of technological equipment.</a:t>
            </a:r>
            <a:endParaRPr lang="en-US" sz="1600" dirty="0"/>
          </a:p>
        </p:txBody>
      </p:sp>
      <p:sp>
        <p:nvSpPr>
          <p:cNvPr id="7" name="Shape 4"/>
          <p:cNvSpPr/>
          <p:nvPr/>
        </p:nvSpPr>
        <p:spPr>
          <a:xfrm>
            <a:off x="5209461" y="4498538"/>
            <a:ext cx="459224" cy="459224"/>
          </a:xfrm>
          <a:prstGeom prst="roundRect">
            <a:avLst>
              <a:gd name="adj" fmla="val 6668"/>
            </a:avLst>
          </a:prstGeom>
          <a:solidFill>
            <a:srgbClr val="F2EEEE"/>
          </a:solidFill>
          <a:ln/>
        </p:spPr>
      </p:sp>
      <p:sp>
        <p:nvSpPr>
          <p:cNvPr id="8" name="Text 5"/>
          <p:cNvSpPr/>
          <p:nvPr/>
        </p:nvSpPr>
        <p:spPr>
          <a:xfrm>
            <a:off x="5872758" y="4498538"/>
            <a:ext cx="2585085" cy="318849"/>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Diagnostic Challenge</a:t>
            </a:r>
            <a:endParaRPr lang="en-US" sz="2000" dirty="0"/>
          </a:p>
        </p:txBody>
      </p:sp>
      <p:sp>
        <p:nvSpPr>
          <p:cNvPr id="9" name="Text 6"/>
          <p:cNvSpPr/>
          <p:nvPr/>
        </p:nvSpPr>
        <p:spPr>
          <a:xfrm>
            <a:off x="5872758" y="4939784"/>
            <a:ext cx="3548301" cy="980123"/>
          </a:xfrm>
          <a:prstGeom prst="rect">
            <a:avLst/>
          </a:prstGeom>
          <a:noFill/>
          <a:ln/>
        </p:spPr>
        <p:txBody>
          <a:bodyPr wrap="squar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The diagnosis of ocular pathology using fundus images is a significant difficulty in health care.</a:t>
            </a:r>
            <a:endParaRPr lang="en-US" sz="1600" dirty="0"/>
          </a:p>
        </p:txBody>
      </p:sp>
      <p:sp>
        <p:nvSpPr>
          <p:cNvPr id="10" name="Shape 7"/>
          <p:cNvSpPr/>
          <p:nvPr/>
        </p:nvSpPr>
        <p:spPr>
          <a:xfrm>
            <a:off x="9625132" y="4498538"/>
            <a:ext cx="459224" cy="459224"/>
          </a:xfrm>
          <a:prstGeom prst="roundRect">
            <a:avLst>
              <a:gd name="adj" fmla="val 6668"/>
            </a:avLst>
          </a:prstGeom>
          <a:solidFill>
            <a:srgbClr val="F2EEEE"/>
          </a:solidFill>
          <a:ln/>
        </p:spPr>
      </p:sp>
      <p:sp>
        <p:nvSpPr>
          <p:cNvPr id="11" name="Text 8"/>
          <p:cNvSpPr/>
          <p:nvPr/>
        </p:nvSpPr>
        <p:spPr>
          <a:xfrm>
            <a:off x="10288429" y="4498538"/>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Project Aim</a:t>
            </a:r>
            <a:endParaRPr lang="en-US" sz="2000" dirty="0"/>
          </a:p>
        </p:txBody>
      </p:sp>
      <p:sp>
        <p:nvSpPr>
          <p:cNvPr id="12" name="Text 9"/>
          <p:cNvSpPr/>
          <p:nvPr/>
        </p:nvSpPr>
        <p:spPr>
          <a:xfrm>
            <a:off x="10288429" y="4939784"/>
            <a:ext cx="3548301" cy="1633538"/>
          </a:xfrm>
          <a:prstGeom prst="rect">
            <a:avLst/>
          </a:prstGeom>
          <a:noFill/>
          <a:ln/>
        </p:spPr>
        <p:txBody>
          <a:bodyPr wrap="squar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The aim of our project is to develop a combination of feature extraction methods and Neural Networks to recognize common types of visual disorders using the fundus images.</a:t>
            </a:r>
            <a:endParaRPr lang="en-US" sz="1600" dirty="0"/>
          </a:p>
        </p:txBody>
      </p:sp>
      <p:sp>
        <p:nvSpPr>
          <p:cNvPr id="13" name="Text 10"/>
          <p:cNvSpPr/>
          <p:nvPr/>
        </p:nvSpPr>
        <p:spPr>
          <a:xfrm>
            <a:off x="793790" y="7129582"/>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•Fundus photographs are ocular documentation that record the appearance of a patient’s retina.</a:t>
            </a:r>
            <a:endParaRPr lang="en-US" sz="1600" dirty="0"/>
          </a:p>
        </p:txBody>
      </p:sp>
      <p:sp>
        <p:nvSpPr>
          <p:cNvPr id="14" name="Rectangle 13"/>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1776"/>
            <a:ext cx="3685937" cy="460772"/>
          </a:xfrm>
          <a:prstGeom prst="rect">
            <a:avLst/>
          </a:prstGeom>
          <a:noFill/>
          <a:ln/>
        </p:spPr>
        <p:txBody>
          <a:bodyPr wrap="none" lIns="0" tIns="0" rIns="0" bIns="0" rtlCol="0" anchor="t"/>
          <a:lstStyle/>
          <a:p>
            <a:pPr marL="0" indent="0" algn="l">
              <a:lnSpc>
                <a:spcPts val="3600"/>
              </a:lnSpc>
              <a:buNone/>
            </a:pPr>
            <a:r>
              <a:rPr lang="en-US" sz="2900" dirty="0">
                <a:solidFill>
                  <a:srgbClr val="030303"/>
                </a:solidFill>
                <a:latin typeface="DM Sans Semi Bold" pitchFamily="34" charset="0"/>
                <a:ea typeface="DM Sans Semi Bold" pitchFamily="34" charset="-122"/>
                <a:cs typeface="DM Sans Semi Bold" pitchFamily="34" charset="-120"/>
              </a:rPr>
              <a:t>Dataset</a:t>
            </a:r>
            <a:endParaRPr lang="en-US" sz="2900" dirty="0"/>
          </a:p>
        </p:txBody>
      </p:sp>
      <p:pic>
        <p:nvPicPr>
          <p:cNvPr id="3" name="Image 0" descr="preencoded.png"/>
          <p:cNvPicPr>
            <a:picLocks noChangeAspect="1"/>
          </p:cNvPicPr>
          <p:nvPr/>
        </p:nvPicPr>
        <p:blipFill>
          <a:blip r:embed="rId3"/>
          <a:stretch>
            <a:fillRect/>
          </a:stretch>
        </p:blipFill>
        <p:spPr>
          <a:xfrm>
            <a:off x="793790" y="1627346"/>
            <a:ext cx="3268980" cy="1645920"/>
          </a:xfrm>
          <a:prstGeom prst="rect">
            <a:avLst/>
          </a:prstGeom>
        </p:spPr>
      </p:pic>
      <p:pic>
        <p:nvPicPr>
          <p:cNvPr id="4" name="Image 1" descr="preencoded.png"/>
          <p:cNvPicPr>
            <a:picLocks noChangeAspect="1"/>
          </p:cNvPicPr>
          <p:nvPr/>
        </p:nvPicPr>
        <p:blipFill>
          <a:blip r:embed="rId4"/>
          <a:stretch>
            <a:fillRect/>
          </a:stretch>
        </p:blipFill>
        <p:spPr>
          <a:xfrm>
            <a:off x="793790" y="3439120"/>
            <a:ext cx="5295900" cy="2019300"/>
          </a:xfrm>
          <a:prstGeom prst="rect">
            <a:avLst/>
          </a:prstGeom>
        </p:spPr>
      </p:pic>
      <p:sp>
        <p:nvSpPr>
          <p:cNvPr id="5" name="Text 1"/>
          <p:cNvSpPr/>
          <p:nvPr/>
        </p:nvSpPr>
        <p:spPr>
          <a:xfrm>
            <a:off x="793790" y="5771674"/>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030303"/>
                </a:solidFill>
                <a:latin typeface="DM Sans Semi Bold" pitchFamily="34" charset="0"/>
                <a:ea typeface="DM Sans Semi Bold" pitchFamily="34" charset="-122"/>
                <a:cs typeface="DM Sans Semi Bold" pitchFamily="34" charset="-120"/>
              </a:rPr>
              <a:t>Size and Scope</a:t>
            </a:r>
            <a:endParaRPr lang="en-US" sz="1450" dirty="0"/>
          </a:p>
        </p:txBody>
      </p:sp>
      <p:sp>
        <p:nvSpPr>
          <p:cNvPr id="6" name="Text 2"/>
          <p:cNvSpPr/>
          <p:nvPr/>
        </p:nvSpPr>
        <p:spPr>
          <a:xfrm>
            <a:off x="793790" y="6149459"/>
            <a:ext cx="4107418" cy="235744"/>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7000 images with 5000 for training, 1000 for testing.</a:t>
            </a:r>
            <a:endParaRPr lang="en-US" sz="1150" dirty="0"/>
          </a:p>
        </p:txBody>
      </p:sp>
      <p:sp>
        <p:nvSpPr>
          <p:cNvPr id="7" name="Text 3"/>
          <p:cNvSpPr/>
          <p:nvPr/>
        </p:nvSpPr>
        <p:spPr>
          <a:xfrm>
            <a:off x="793790" y="6517838"/>
            <a:ext cx="4107418" cy="471488"/>
          </a:xfrm>
          <a:prstGeom prst="rect">
            <a:avLst/>
          </a:prstGeom>
          <a:noFill/>
          <a:ln/>
        </p:spPr>
        <p:txBody>
          <a:bodyPr wrap="squar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Includes Diabetes, Glaucoma, Cataract, Myopia, and more.</a:t>
            </a:r>
            <a:endParaRPr lang="en-US" sz="1150" dirty="0"/>
          </a:p>
        </p:txBody>
      </p:sp>
      <p:sp>
        <p:nvSpPr>
          <p:cNvPr id="8" name="Text 4"/>
          <p:cNvSpPr/>
          <p:nvPr/>
        </p:nvSpPr>
        <p:spPr>
          <a:xfrm>
            <a:off x="5268397" y="5771674"/>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030303"/>
                </a:solidFill>
                <a:latin typeface="DM Sans Semi Bold" pitchFamily="34" charset="0"/>
                <a:ea typeface="DM Sans Semi Bold" pitchFamily="34" charset="-122"/>
                <a:cs typeface="DM Sans Semi Bold" pitchFamily="34" charset="-120"/>
              </a:rPr>
              <a:t>Feature Extraction</a:t>
            </a:r>
            <a:endParaRPr lang="en-US" sz="1450" dirty="0"/>
          </a:p>
        </p:txBody>
      </p:sp>
      <p:sp>
        <p:nvSpPr>
          <p:cNvPr id="9" name="Text 5"/>
          <p:cNvSpPr/>
          <p:nvPr/>
        </p:nvSpPr>
        <p:spPr>
          <a:xfrm>
            <a:off x="5268397" y="6149459"/>
            <a:ext cx="4108728" cy="471488"/>
          </a:xfrm>
          <a:prstGeom prst="rect">
            <a:avLst/>
          </a:prstGeom>
          <a:noFill/>
          <a:ln/>
        </p:spPr>
        <p:txBody>
          <a:bodyPr wrap="squar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Using Local Binary Pattern (LBP) to extract image features.</a:t>
            </a:r>
            <a:endParaRPr lang="en-US" sz="1150" dirty="0"/>
          </a:p>
        </p:txBody>
      </p:sp>
      <p:sp>
        <p:nvSpPr>
          <p:cNvPr id="10" name="Text 6"/>
          <p:cNvSpPr/>
          <p:nvPr/>
        </p:nvSpPr>
        <p:spPr>
          <a:xfrm>
            <a:off x="5268397" y="6753582"/>
            <a:ext cx="4108728" cy="471488"/>
          </a:xfrm>
          <a:prstGeom prst="rect">
            <a:avLst/>
          </a:prstGeom>
          <a:noFill/>
          <a:ln/>
        </p:spPr>
        <p:txBody>
          <a:bodyPr wrap="squar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LBP captures texture by encoding neighbourhood pixel patterns.</a:t>
            </a:r>
            <a:endParaRPr lang="en-US" sz="1150" dirty="0"/>
          </a:p>
        </p:txBody>
      </p:sp>
      <p:sp>
        <p:nvSpPr>
          <p:cNvPr id="11" name="Text 7"/>
          <p:cNvSpPr/>
          <p:nvPr/>
        </p:nvSpPr>
        <p:spPr>
          <a:xfrm>
            <a:off x="9744313" y="5771674"/>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030303"/>
                </a:solidFill>
                <a:latin typeface="DM Sans Semi Bold" pitchFamily="34" charset="0"/>
                <a:ea typeface="DM Sans Semi Bold" pitchFamily="34" charset="-122"/>
                <a:cs typeface="DM Sans Semi Bold" pitchFamily="34" charset="-120"/>
              </a:rPr>
              <a:t>Dataset</a:t>
            </a:r>
            <a:endParaRPr lang="en-US" sz="1450" dirty="0"/>
          </a:p>
        </p:txBody>
      </p:sp>
      <p:sp>
        <p:nvSpPr>
          <p:cNvPr id="12" name="Text 8"/>
          <p:cNvSpPr/>
          <p:nvPr/>
        </p:nvSpPr>
        <p:spPr>
          <a:xfrm>
            <a:off x="9744313" y="6149459"/>
            <a:ext cx="4107418" cy="942975"/>
          </a:xfrm>
          <a:prstGeom prst="rect">
            <a:avLst/>
          </a:prstGeom>
          <a:noFill/>
          <a:ln/>
        </p:spPr>
        <p:txBody>
          <a:bodyPr wrap="squar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This dataset contains various types of eye images such as Diabetes, Glaucoma, Cataract, Related Macular Degeneration, Myopia, Hypertensive Retinopathy and other ones.</a:t>
            </a:r>
            <a:endParaRPr lang="en-US" sz="1150" dirty="0"/>
          </a:p>
        </p:txBody>
      </p:sp>
      <p:sp>
        <p:nvSpPr>
          <p:cNvPr id="13" name="Rectangle 12"/>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5810"/>
            <a:ext cx="4820007" cy="602456"/>
          </a:xfrm>
          <a:prstGeom prst="rect">
            <a:avLst/>
          </a:prstGeom>
          <a:noFill/>
          <a:ln/>
        </p:spPr>
        <p:txBody>
          <a:bodyPr wrap="none" lIns="0" tIns="0" rIns="0" bIns="0" rtlCol="0" anchor="t"/>
          <a:lstStyle/>
          <a:p>
            <a:pPr marL="0" indent="0" algn="l">
              <a:lnSpc>
                <a:spcPts val="4700"/>
              </a:lnSpc>
              <a:buNone/>
            </a:pPr>
            <a:r>
              <a:rPr lang="en-US" sz="3750" dirty="0">
                <a:solidFill>
                  <a:srgbClr val="030303"/>
                </a:solidFill>
                <a:latin typeface="DM Sans Semi Bold" pitchFamily="34" charset="0"/>
                <a:ea typeface="DM Sans Semi Bold" pitchFamily="34" charset="-122"/>
                <a:cs typeface="DM Sans Semi Bold" pitchFamily="34" charset="-120"/>
              </a:rPr>
              <a:t>Models</a:t>
            </a:r>
            <a:endParaRPr lang="en-US" sz="3750" dirty="0"/>
          </a:p>
        </p:txBody>
      </p:sp>
      <p:sp>
        <p:nvSpPr>
          <p:cNvPr id="4" name="Shape 1"/>
          <p:cNvSpPr/>
          <p:nvPr/>
        </p:nvSpPr>
        <p:spPr>
          <a:xfrm>
            <a:off x="793790" y="1657469"/>
            <a:ext cx="3681889" cy="3577709"/>
          </a:xfrm>
          <a:prstGeom prst="roundRect">
            <a:avLst>
              <a:gd name="adj" fmla="val 808"/>
            </a:avLst>
          </a:prstGeom>
          <a:solidFill>
            <a:srgbClr val="F2EEEE"/>
          </a:solidFill>
          <a:ln/>
        </p:spPr>
      </p:sp>
      <p:sp>
        <p:nvSpPr>
          <p:cNvPr id="5" name="Text 2"/>
          <p:cNvSpPr/>
          <p:nvPr/>
        </p:nvSpPr>
        <p:spPr>
          <a:xfrm>
            <a:off x="986552" y="1850231"/>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VGG19</a:t>
            </a:r>
            <a:endParaRPr lang="en-US" sz="1850" dirty="0"/>
          </a:p>
        </p:txBody>
      </p:sp>
      <p:sp>
        <p:nvSpPr>
          <p:cNvPr id="6" name="Text 3"/>
          <p:cNvSpPr/>
          <p:nvPr/>
        </p:nvSpPr>
        <p:spPr>
          <a:xfrm>
            <a:off x="986552" y="2267069"/>
            <a:ext cx="3296364" cy="2158603"/>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It is a convolutional neural network trained on a subset of the ImageNet dataset, a collection of over 14 million images belonging to 22,000 ​categories. ​It has 138 million parameters with a total of 19 layers including weights.</a:t>
            </a:r>
            <a:endParaRPr lang="en-US" sz="1500" dirty="0"/>
          </a:p>
        </p:txBody>
      </p:sp>
      <p:sp>
        <p:nvSpPr>
          <p:cNvPr id="7" name="Shape 4"/>
          <p:cNvSpPr/>
          <p:nvPr/>
        </p:nvSpPr>
        <p:spPr>
          <a:xfrm>
            <a:off x="4668441" y="1657469"/>
            <a:ext cx="3681889" cy="3577709"/>
          </a:xfrm>
          <a:prstGeom prst="roundRect">
            <a:avLst>
              <a:gd name="adj" fmla="val 808"/>
            </a:avLst>
          </a:prstGeom>
          <a:solidFill>
            <a:srgbClr val="F2EEEE"/>
          </a:solidFill>
          <a:ln/>
        </p:spPr>
      </p:sp>
      <p:sp>
        <p:nvSpPr>
          <p:cNvPr id="8" name="Text 5"/>
          <p:cNvSpPr/>
          <p:nvPr/>
        </p:nvSpPr>
        <p:spPr>
          <a:xfrm>
            <a:off x="4861203" y="1850231"/>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ResNet50</a:t>
            </a:r>
            <a:endParaRPr lang="en-US" sz="1850" dirty="0"/>
          </a:p>
        </p:txBody>
      </p:sp>
      <p:sp>
        <p:nvSpPr>
          <p:cNvPr id="9" name="Text 6"/>
          <p:cNvSpPr/>
          <p:nvPr/>
        </p:nvSpPr>
        <p:spPr>
          <a:xfrm>
            <a:off x="4861203" y="2267069"/>
            <a:ext cx="3296364" cy="2775347"/>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It is a convolutional neural network that is 50 layers deep. A 7×7 kernel convolution alongside 64 other kernels with a 2-sized stride. A max pooling layer with a 2-sized stride. 9 more layers—3×3,64 kernel convolution, another with 1×1,64 kernels, and a third with 1×1,256 kernels.</a:t>
            </a:r>
            <a:endParaRPr lang="en-US" sz="1500" dirty="0"/>
          </a:p>
        </p:txBody>
      </p:sp>
      <p:sp>
        <p:nvSpPr>
          <p:cNvPr id="10" name="Shape 7"/>
          <p:cNvSpPr/>
          <p:nvPr/>
        </p:nvSpPr>
        <p:spPr>
          <a:xfrm>
            <a:off x="793790" y="5427940"/>
            <a:ext cx="7556421" cy="2035850"/>
          </a:xfrm>
          <a:prstGeom prst="roundRect">
            <a:avLst>
              <a:gd name="adj" fmla="val 1421"/>
            </a:avLst>
          </a:prstGeom>
          <a:solidFill>
            <a:srgbClr val="F2EEEE"/>
          </a:solidFill>
          <a:ln/>
        </p:spPr>
      </p:sp>
      <p:sp>
        <p:nvSpPr>
          <p:cNvPr id="11" name="Text 8"/>
          <p:cNvSpPr/>
          <p:nvPr/>
        </p:nvSpPr>
        <p:spPr>
          <a:xfrm>
            <a:off x="986552" y="5620703"/>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Vision Transformer</a:t>
            </a:r>
            <a:endParaRPr lang="en-US" sz="1850" dirty="0"/>
          </a:p>
        </p:txBody>
      </p:sp>
      <p:sp>
        <p:nvSpPr>
          <p:cNvPr id="12" name="Text 9"/>
          <p:cNvSpPr/>
          <p:nvPr/>
        </p:nvSpPr>
        <p:spPr>
          <a:xfrm>
            <a:off x="986552" y="6037540"/>
            <a:ext cx="7170896" cy="1233487"/>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It applies a Transformer-like design to selected areas of the picture. A sequence of vectors is created by dividing a picture into fixed-size patches, linearly embedding each one, adding position embeddings, and then feeding the assembled vectors to a conventional Transformer encoder.</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941439" y="1193959"/>
            <a:ext cx="8747403" cy="708779"/>
          </a:xfrm>
          <a:prstGeom prst="rect">
            <a:avLst/>
          </a:prstGeom>
          <a:noFill/>
          <a:ln/>
        </p:spPr>
        <p:txBody>
          <a:bodyPr wrap="none" lIns="0" tIns="0" rIns="0" bIns="0" rtlCol="0" anchor="t"/>
          <a:lstStyle/>
          <a:p>
            <a:pPr marL="0" indent="0" algn="ctr">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Accuracy vs Epoch without LBP</a:t>
            </a:r>
            <a:endParaRPr lang="en-US" sz="4450" dirty="0"/>
          </a:p>
        </p:txBody>
      </p:sp>
      <p:pic>
        <p:nvPicPr>
          <p:cNvPr id="3" name="Image 0" descr="preencoded.png"/>
          <p:cNvPicPr>
            <a:picLocks noChangeAspect="1"/>
          </p:cNvPicPr>
          <p:nvPr/>
        </p:nvPicPr>
        <p:blipFill>
          <a:blip r:embed="rId3"/>
          <a:stretch>
            <a:fillRect/>
          </a:stretch>
        </p:blipFill>
        <p:spPr>
          <a:xfrm>
            <a:off x="793790" y="2356366"/>
            <a:ext cx="13042821" cy="4679156"/>
          </a:xfrm>
          <a:prstGeom prst="rect">
            <a:avLst/>
          </a:prstGeom>
        </p:spPr>
      </p:pic>
      <p:sp>
        <p:nvSpPr>
          <p:cNvPr id="4" name="Rectangle 3"/>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034433" y="588883"/>
            <a:ext cx="6561415" cy="635198"/>
          </a:xfrm>
          <a:prstGeom prst="rect">
            <a:avLst/>
          </a:prstGeom>
          <a:noFill/>
          <a:ln/>
        </p:spPr>
        <p:txBody>
          <a:bodyPr wrap="none" lIns="0" tIns="0" rIns="0" bIns="0" rtlCol="0" anchor="t"/>
          <a:lstStyle/>
          <a:p>
            <a:pPr marL="0" indent="0" algn="ctr">
              <a:lnSpc>
                <a:spcPts val="5000"/>
              </a:lnSpc>
              <a:buNone/>
            </a:pPr>
            <a:r>
              <a:rPr lang="en-US" sz="4000" b="1" dirty="0">
                <a:solidFill>
                  <a:srgbClr val="030303"/>
                </a:solidFill>
                <a:latin typeface="DM Sans Semi Bold" pitchFamily="34" charset="0"/>
                <a:ea typeface="DM Sans Semi Bold" pitchFamily="34" charset="-122"/>
                <a:cs typeface="DM Sans Semi Bold" pitchFamily="34" charset="-120"/>
              </a:rPr>
              <a:t>Loss vs Epoch without LBP</a:t>
            </a:r>
            <a:endParaRPr lang="en-US" sz="4000" dirty="0"/>
          </a:p>
        </p:txBody>
      </p:sp>
      <p:pic>
        <p:nvPicPr>
          <p:cNvPr id="3" name="Image 0" descr="preencoded.png"/>
          <p:cNvPicPr>
            <a:picLocks noChangeAspect="1"/>
          </p:cNvPicPr>
          <p:nvPr/>
        </p:nvPicPr>
        <p:blipFill>
          <a:blip r:embed="rId3"/>
          <a:stretch>
            <a:fillRect/>
          </a:stretch>
        </p:blipFill>
        <p:spPr>
          <a:xfrm>
            <a:off x="748784" y="1528882"/>
            <a:ext cx="11687532" cy="4450556"/>
          </a:xfrm>
          <a:prstGeom prst="rect">
            <a:avLst/>
          </a:prstGeom>
        </p:spPr>
      </p:pic>
      <p:sp>
        <p:nvSpPr>
          <p:cNvPr id="4" name="Text 1"/>
          <p:cNvSpPr/>
          <p:nvPr/>
        </p:nvSpPr>
        <p:spPr>
          <a:xfrm>
            <a:off x="748784" y="6208038"/>
            <a:ext cx="13132832" cy="325160"/>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5" name="Text 2"/>
          <p:cNvSpPr/>
          <p:nvPr/>
        </p:nvSpPr>
        <p:spPr>
          <a:xfrm>
            <a:off x="748784" y="6761798"/>
            <a:ext cx="13132832" cy="325160"/>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The graphs illustrate training loss and accuracy over epochs without feature extraction.</a:t>
            </a:r>
            <a:endParaRPr lang="en-US" sz="1600" dirty="0"/>
          </a:p>
        </p:txBody>
      </p:sp>
      <p:sp>
        <p:nvSpPr>
          <p:cNvPr id="6" name="Text 3"/>
          <p:cNvSpPr/>
          <p:nvPr/>
        </p:nvSpPr>
        <p:spPr>
          <a:xfrm>
            <a:off x="748784" y="7315557"/>
            <a:ext cx="13132832" cy="325160"/>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Observations show slower convergence and limited accuracy improvement.</a:t>
            </a:r>
            <a:endParaRPr lang="en-US" sz="1600" dirty="0"/>
          </a:p>
        </p:txBody>
      </p:sp>
      <p:sp>
        <p:nvSpPr>
          <p:cNvPr id="7" name="Rectangle 6"/>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802023" y="960477"/>
            <a:ext cx="7026354" cy="637937"/>
          </a:xfrm>
          <a:prstGeom prst="rect">
            <a:avLst/>
          </a:prstGeom>
          <a:noFill/>
          <a:ln/>
        </p:spPr>
        <p:txBody>
          <a:bodyPr wrap="none" lIns="0" tIns="0" rIns="0" bIns="0" rtlCol="0" anchor="t"/>
          <a:lstStyle/>
          <a:p>
            <a:pPr marL="0" indent="0" algn="ctr">
              <a:lnSpc>
                <a:spcPts val="5000"/>
              </a:lnSpc>
              <a:buNone/>
            </a:pPr>
            <a:r>
              <a:rPr lang="en-US" sz="4000" b="1" dirty="0">
                <a:solidFill>
                  <a:srgbClr val="030303"/>
                </a:solidFill>
                <a:latin typeface="DM Sans Semi Bold" pitchFamily="34" charset="0"/>
                <a:ea typeface="DM Sans Semi Bold" pitchFamily="34" charset="-122"/>
                <a:cs typeface="DM Sans Semi Bold" pitchFamily="34" charset="-120"/>
              </a:rPr>
              <a:t>Accuracy vs Epoch with LBP</a:t>
            </a:r>
            <a:endParaRPr lang="en-US" sz="4000" dirty="0"/>
          </a:p>
        </p:txBody>
      </p:sp>
      <p:pic>
        <p:nvPicPr>
          <p:cNvPr id="3" name="Image 0" descr="preencoded.png"/>
          <p:cNvPicPr>
            <a:picLocks noChangeAspect="1"/>
          </p:cNvPicPr>
          <p:nvPr/>
        </p:nvPicPr>
        <p:blipFill>
          <a:blip r:embed="rId3"/>
          <a:stretch>
            <a:fillRect/>
          </a:stretch>
        </p:blipFill>
        <p:spPr>
          <a:xfrm>
            <a:off x="793790" y="1904524"/>
            <a:ext cx="10553700" cy="4251960"/>
          </a:xfrm>
          <a:prstGeom prst="rect">
            <a:avLst/>
          </a:prstGeom>
        </p:spPr>
      </p:pic>
      <p:sp>
        <p:nvSpPr>
          <p:cNvPr id="4" name="Text 1"/>
          <p:cNvSpPr/>
          <p:nvPr/>
        </p:nvSpPr>
        <p:spPr>
          <a:xfrm>
            <a:off x="793790" y="6386036"/>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Loss decreases faster and accuracy improves using LBP features.</a:t>
            </a:r>
            <a:endParaRPr lang="en-US" sz="1600" dirty="0"/>
          </a:p>
        </p:txBody>
      </p:sp>
      <p:sp>
        <p:nvSpPr>
          <p:cNvPr id="5" name="Text 2"/>
          <p:cNvSpPr/>
          <p:nvPr/>
        </p:nvSpPr>
        <p:spPr>
          <a:xfrm>
            <a:off x="793790" y="6942296"/>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Indicates effective texture representation boosts model performance.</a:t>
            </a:r>
            <a:endParaRPr lang="en-US" sz="1600" dirty="0"/>
          </a:p>
        </p:txBody>
      </p:sp>
      <p:sp>
        <p:nvSpPr>
          <p:cNvPr id="6" name="Rectangle 5"/>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59091" y="616863"/>
            <a:ext cx="6312218" cy="700921"/>
          </a:xfrm>
          <a:prstGeom prst="rect">
            <a:avLst/>
          </a:prstGeom>
          <a:noFill/>
          <a:ln/>
        </p:spPr>
        <p:txBody>
          <a:bodyPr wrap="none" lIns="0" tIns="0" rIns="0" bIns="0" rtlCol="0" anchor="t"/>
          <a:lstStyle/>
          <a:p>
            <a:pPr marL="0" indent="0" algn="ctr">
              <a:lnSpc>
                <a:spcPts val="5500"/>
              </a:lnSpc>
              <a:buNone/>
            </a:pPr>
            <a:r>
              <a:rPr lang="en-US" sz="4400" b="1" dirty="0">
                <a:solidFill>
                  <a:srgbClr val="030303"/>
                </a:solidFill>
                <a:latin typeface="DM Sans Semi Bold" pitchFamily="34" charset="0"/>
                <a:ea typeface="DM Sans Semi Bold" pitchFamily="34" charset="-122"/>
                <a:cs typeface="DM Sans Semi Bold" pitchFamily="34" charset="-120"/>
              </a:rPr>
              <a:t>Loss vs Epoch with LBP</a:t>
            </a:r>
            <a:endParaRPr lang="en-US" sz="4400" dirty="0"/>
          </a:p>
        </p:txBody>
      </p:sp>
      <p:pic>
        <p:nvPicPr>
          <p:cNvPr id="3" name="Image 0" descr="preencoded.png"/>
          <p:cNvPicPr>
            <a:picLocks noChangeAspect="1"/>
          </p:cNvPicPr>
          <p:nvPr/>
        </p:nvPicPr>
        <p:blipFill>
          <a:blip r:embed="rId3"/>
          <a:stretch>
            <a:fillRect/>
          </a:stretch>
        </p:blipFill>
        <p:spPr>
          <a:xfrm>
            <a:off x="785098" y="1766411"/>
            <a:ext cx="13060204" cy="5301020"/>
          </a:xfrm>
          <a:prstGeom prst="rect">
            <a:avLst/>
          </a:prstGeom>
        </p:spPr>
      </p:pic>
      <p:sp>
        <p:nvSpPr>
          <p:cNvPr id="4" name="Text 1"/>
          <p:cNvSpPr/>
          <p:nvPr/>
        </p:nvSpPr>
        <p:spPr>
          <a:xfrm>
            <a:off x="785098" y="7319724"/>
            <a:ext cx="13060204" cy="358854"/>
          </a:xfrm>
          <a:prstGeom prst="rect">
            <a:avLst/>
          </a:prstGeom>
          <a:noFill/>
          <a:ln/>
        </p:spPr>
        <p:txBody>
          <a:bodyPr wrap="none" lIns="0" tIns="0" rIns="0" bIns="0" rtlCol="0" anchor="t"/>
          <a:lstStyle/>
          <a:p>
            <a:pPr marL="0" indent="0" algn="l">
              <a:lnSpc>
                <a:spcPts val="2800"/>
              </a:lnSpc>
              <a:buNone/>
            </a:pPr>
            <a:endParaRPr lang="en-US" sz="1750" dirty="0"/>
          </a:p>
        </p:txBody>
      </p:sp>
      <p:sp>
        <p:nvSpPr>
          <p:cNvPr id="5" name="Rectangle 4"/>
          <p:cNvSpPr/>
          <p:nvPr/>
        </p:nvSpPr>
        <p:spPr>
          <a:xfrm>
            <a:off x="12654116" y="7579996"/>
            <a:ext cx="1976284" cy="64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677</Words>
  <Application>Microsoft Office PowerPoint</Application>
  <PresentationFormat>Custom</PresentationFormat>
  <Paragraphs>75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DM Sans Semi Bold</vt:lpstr>
      <vt:lpstr>Calibri</vt:lpstr>
      <vt:lpstr>Inter Medium</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3</cp:revision>
  <dcterms:created xsi:type="dcterms:W3CDTF">2025-04-22T18:57:43Z</dcterms:created>
  <dcterms:modified xsi:type="dcterms:W3CDTF">2025-05-14T05:34:39Z</dcterms:modified>
</cp:coreProperties>
</file>